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7"/>
  </p:notesMasterIdLst>
  <p:sldIdLst>
    <p:sldId id="256" r:id="rId5"/>
    <p:sldId id="267" r:id="rId6"/>
    <p:sldId id="257" r:id="rId7"/>
    <p:sldId id="261" r:id="rId8"/>
    <p:sldId id="262" r:id="rId9"/>
    <p:sldId id="264" r:id="rId10"/>
    <p:sldId id="268" r:id="rId11"/>
    <p:sldId id="274" r:id="rId12"/>
    <p:sldId id="273" r:id="rId13"/>
    <p:sldId id="275" r:id="rId14"/>
    <p:sldId id="269" r:id="rId15"/>
    <p:sldId id="266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CB7F"/>
    <a:srgbClr val="CCECFF"/>
    <a:srgbClr val="69F1FB"/>
    <a:srgbClr val="BADE04"/>
    <a:srgbClr val="CCFF66"/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0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ndsey Booth" userId="e4595021e61ca963" providerId="LiveId" clId="{D463D482-8E62-4DAA-B347-86E25AC4C232}"/>
    <pc:docChg chg="undo custSel addSld delSld modSld">
      <pc:chgData name="Lindsey Booth" userId="e4595021e61ca963" providerId="LiveId" clId="{D463D482-8E62-4DAA-B347-86E25AC4C232}" dt="2022-02-11T12:29:52.340" v="53"/>
      <pc:docMkLst>
        <pc:docMk/>
      </pc:docMkLst>
      <pc:sldChg chg="modSp add del mod">
        <pc:chgData name="Lindsey Booth" userId="e4595021e61ca963" providerId="LiveId" clId="{D463D482-8E62-4DAA-B347-86E25AC4C232}" dt="2022-02-11T12:29:52.340" v="53"/>
        <pc:sldMkLst>
          <pc:docMk/>
          <pc:sldMk cId="1734701018" sldId="266"/>
        </pc:sldMkLst>
        <pc:spChg chg="mod">
          <ac:chgData name="Lindsey Booth" userId="e4595021e61ca963" providerId="LiveId" clId="{D463D482-8E62-4DAA-B347-86E25AC4C232}" dt="2022-02-11T12:29:52.340" v="53"/>
          <ac:spMkLst>
            <pc:docMk/>
            <pc:sldMk cId="1734701018" sldId="266"/>
            <ac:spMk id="2" creationId="{E57104AA-5591-4E66-96EC-B86424CA168F}"/>
          </ac:spMkLst>
        </pc:spChg>
      </pc:sldChg>
      <pc:sldChg chg="add del">
        <pc:chgData name="Lindsey Booth" userId="e4595021e61ca963" providerId="LiveId" clId="{D463D482-8E62-4DAA-B347-86E25AC4C232}" dt="2022-02-11T12:29:18.781" v="48" actId="47"/>
        <pc:sldMkLst>
          <pc:docMk/>
          <pc:sldMk cId="1146580351" sldId="276"/>
        </pc:sldMkLst>
      </pc:sldChg>
      <pc:sldChg chg="add del">
        <pc:chgData name="Lindsey Booth" userId="e4595021e61ca963" providerId="LiveId" clId="{D463D482-8E62-4DAA-B347-86E25AC4C232}" dt="2022-02-11T12:28:34.867" v="20" actId="47"/>
        <pc:sldMkLst>
          <pc:docMk/>
          <pc:sldMk cId="1950514996" sldId="446"/>
        </pc:sldMkLst>
      </pc:sldChg>
      <pc:sldChg chg="add del">
        <pc:chgData name="Lindsey Booth" userId="e4595021e61ca963" providerId="LiveId" clId="{D463D482-8E62-4DAA-B347-86E25AC4C232}" dt="2022-02-11T12:28:36.796" v="25" actId="47"/>
        <pc:sldMkLst>
          <pc:docMk/>
          <pc:sldMk cId="665369154" sldId="447"/>
        </pc:sldMkLst>
      </pc:sldChg>
      <pc:sldChg chg="add del">
        <pc:chgData name="Lindsey Booth" userId="e4595021e61ca963" providerId="LiveId" clId="{D463D482-8E62-4DAA-B347-86E25AC4C232}" dt="2022-02-11T12:28:37.419" v="26" actId="47"/>
        <pc:sldMkLst>
          <pc:docMk/>
          <pc:sldMk cId="4139112389" sldId="448"/>
        </pc:sldMkLst>
      </pc:sldChg>
      <pc:sldChg chg="add del">
        <pc:chgData name="Lindsey Booth" userId="e4595021e61ca963" providerId="LiveId" clId="{D463D482-8E62-4DAA-B347-86E25AC4C232}" dt="2022-02-11T12:28:37.852" v="27" actId="47"/>
        <pc:sldMkLst>
          <pc:docMk/>
          <pc:sldMk cId="3551721281" sldId="449"/>
        </pc:sldMkLst>
      </pc:sldChg>
      <pc:sldChg chg="add del">
        <pc:chgData name="Lindsey Booth" userId="e4595021e61ca963" providerId="LiveId" clId="{D463D482-8E62-4DAA-B347-86E25AC4C232}" dt="2022-02-11T12:28:38.930" v="29" actId="47"/>
        <pc:sldMkLst>
          <pc:docMk/>
          <pc:sldMk cId="4183200696" sldId="450"/>
        </pc:sldMkLst>
      </pc:sldChg>
      <pc:sldChg chg="add del">
        <pc:chgData name="Lindsey Booth" userId="e4595021e61ca963" providerId="LiveId" clId="{D463D482-8E62-4DAA-B347-86E25AC4C232}" dt="2022-02-11T12:28:39.347" v="31" actId="47"/>
        <pc:sldMkLst>
          <pc:docMk/>
          <pc:sldMk cId="4033999776" sldId="451"/>
        </pc:sldMkLst>
      </pc:sldChg>
      <pc:sldChg chg="add del">
        <pc:chgData name="Lindsey Booth" userId="e4595021e61ca963" providerId="LiveId" clId="{D463D482-8E62-4DAA-B347-86E25AC4C232}" dt="2022-02-11T12:28:39.154" v="30" actId="47"/>
        <pc:sldMkLst>
          <pc:docMk/>
          <pc:sldMk cId="2936636842" sldId="452"/>
        </pc:sldMkLst>
      </pc:sldChg>
      <pc:sldChg chg="add del">
        <pc:chgData name="Lindsey Booth" userId="e4595021e61ca963" providerId="LiveId" clId="{D463D482-8E62-4DAA-B347-86E25AC4C232}" dt="2022-02-11T12:28:42.302" v="37" actId="47"/>
        <pc:sldMkLst>
          <pc:docMk/>
          <pc:sldMk cId="1476800966" sldId="456"/>
        </pc:sldMkLst>
      </pc:sldChg>
      <pc:sldChg chg="add del">
        <pc:chgData name="Lindsey Booth" userId="e4595021e61ca963" providerId="LiveId" clId="{D463D482-8E62-4DAA-B347-86E25AC4C232}" dt="2022-02-11T12:28:40.005" v="33" actId="47"/>
        <pc:sldMkLst>
          <pc:docMk/>
          <pc:sldMk cId="1034335936" sldId="457"/>
        </pc:sldMkLst>
      </pc:sldChg>
      <pc:sldChg chg="add del">
        <pc:chgData name="Lindsey Booth" userId="e4595021e61ca963" providerId="LiveId" clId="{D463D482-8E62-4DAA-B347-86E25AC4C232}" dt="2022-02-11T12:28:40.299" v="34" actId="47"/>
        <pc:sldMkLst>
          <pc:docMk/>
          <pc:sldMk cId="457839313" sldId="458"/>
        </pc:sldMkLst>
      </pc:sldChg>
      <pc:sldChg chg="add del">
        <pc:chgData name="Lindsey Booth" userId="e4595021e61ca963" providerId="LiveId" clId="{D463D482-8E62-4DAA-B347-86E25AC4C232}" dt="2022-02-11T12:28:38.607" v="28" actId="47"/>
        <pc:sldMkLst>
          <pc:docMk/>
          <pc:sldMk cId="1323885014" sldId="459"/>
        </pc:sldMkLst>
      </pc:sldChg>
      <pc:sldChg chg="add del">
        <pc:chgData name="Lindsey Booth" userId="e4595021e61ca963" providerId="LiveId" clId="{D463D482-8E62-4DAA-B347-86E25AC4C232}" dt="2022-02-11T12:28:39.535" v="32" actId="47"/>
        <pc:sldMkLst>
          <pc:docMk/>
          <pc:sldMk cId="3637216043" sldId="460"/>
        </pc:sldMkLst>
      </pc:sldChg>
      <pc:sldChg chg="add del">
        <pc:chgData name="Lindsey Booth" userId="e4595021e61ca963" providerId="LiveId" clId="{D463D482-8E62-4DAA-B347-86E25AC4C232}" dt="2022-02-11T12:28:40.996" v="35" actId="47"/>
        <pc:sldMkLst>
          <pc:docMk/>
          <pc:sldMk cId="523273564" sldId="461"/>
        </pc:sldMkLst>
      </pc:sldChg>
      <pc:sldChg chg="add del">
        <pc:chgData name="Lindsey Booth" userId="e4595021e61ca963" providerId="LiveId" clId="{D463D482-8E62-4DAA-B347-86E25AC4C232}" dt="2022-02-11T12:28:41.936" v="36" actId="47"/>
        <pc:sldMkLst>
          <pc:docMk/>
          <pc:sldMk cId="1533685220" sldId="462"/>
        </pc:sldMkLst>
      </pc:sldChg>
      <pc:sldChg chg="add del">
        <pc:chgData name="Lindsey Booth" userId="e4595021e61ca963" providerId="LiveId" clId="{D463D482-8E62-4DAA-B347-86E25AC4C232}" dt="2022-02-11T12:28:42.529" v="38" actId="47"/>
        <pc:sldMkLst>
          <pc:docMk/>
          <pc:sldMk cId="1335843574" sldId="463"/>
        </pc:sldMkLst>
      </pc:sldChg>
      <pc:sldChg chg="add del">
        <pc:chgData name="Lindsey Booth" userId="e4595021e61ca963" providerId="LiveId" clId="{D463D482-8E62-4DAA-B347-86E25AC4C232}" dt="2022-02-11T12:28:43.191" v="39" actId="47"/>
        <pc:sldMkLst>
          <pc:docMk/>
          <pc:sldMk cId="2290513371" sldId="464"/>
        </pc:sldMkLst>
      </pc:sldChg>
      <pc:sldChg chg="add del">
        <pc:chgData name="Lindsey Booth" userId="e4595021e61ca963" providerId="LiveId" clId="{D463D482-8E62-4DAA-B347-86E25AC4C232}" dt="2022-02-11T12:28:43.873" v="40" actId="47"/>
        <pc:sldMkLst>
          <pc:docMk/>
          <pc:sldMk cId="3660926220" sldId="465"/>
        </pc:sldMkLst>
      </pc:sldChg>
      <pc:sldChg chg="add del">
        <pc:chgData name="Lindsey Booth" userId="e4595021e61ca963" providerId="LiveId" clId="{D463D482-8E62-4DAA-B347-86E25AC4C232}" dt="2022-02-11T12:28:44.398" v="41" actId="47"/>
        <pc:sldMkLst>
          <pc:docMk/>
          <pc:sldMk cId="2132186857" sldId="466"/>
        </pc:sldMkLst>
      </pc:sldChg>
      <pc:sldChg chg="add del">
        <pc:chgData name="Lindsey Booth" userId="e4595021e61ca963" providerId="LiveId" clId="{D463D482-8E62-4DAA-B347-86E25AC4C232}" dt="2022-02-11T12:28:48.482" v="42" actId="47"/>
        <pc:sldMkLst>
          <pc:docMk/>
          <pc:sldMk cId="1126213426" sldId="467"/>
        </pc:sldMkLst>
      </pc:sldChg>
      <pc:sldChg chg="add del">
        <pc:chgData name="Lindsey Booth" userId="e4595021e61ca963" providerId="LiveId" clId="{D463D482-8E62-4DAA-B347-86E25AC4C232}" dt="2022-02-11T12:28:49.233" v="43" actId="47"/>
        <pc:sldMkLst>
          <pc:docMk/>
          <pc:sldMk cId="110476720" sldId="468"/>
        </pc:sldMkLst>
      </pc:sldChg>
      <pc:sldChg chg="add del">
        <pc:chgData name="Lindsey Booth" userId="e4595021e61ca963" providerId="LiveId" clId="{D463D482-8E62-4DAA-B347-86E25AC4C232}" dt="2022-02-11T12:28:52.432" v="44" actId="47"/>
        <pc:sldMkLst>
          <pc:docMk/>
          <pc:sldMk cId="2387588410" sldId="469"/>
        </pc:sldMkLst>
      </pc:sldChg>
      <pc:sldChg chg="add del">
        <pc:chgData name="Lindsey Booth" userId="e4595021e61ca963" providerId="LiveId" clId="{D463D482-8E62-4DAA-B347-86E25AC4C232}" dt="2022-02-11T12:28:57.117" v="45" actId="47"/>
        <pc:sldMkLst>
          <pc:docMk/>
          <pc:sldMk cId="749483595" sldId="470"/>
        </pc:sldMkLst>
      </pc:sldChg>
      <pc:sldChg chg="add del">
        <pc:chgData name="Lindsey Booth" userId="e4595021e61ca963" providerId="LiveId" clId="{D463D482-8E62-4DAA-B347-86E25AC4C232}" dt="2022-02-11T12:28:57.117" v="45" actId="47"/>
        <pc:sldMkLst>
          <pc:docMk/>
          <pc:sldMk cId="2464159914" sldId="471"/>
        </pc:sldMkLst>
      </pc:sldChg>
      <pc:sldChg chg="add del">
        <pc:chgData name="Lindsey Booth" userId="e4595021e61ca963" providerId="LiveId" clId="{D463D482-8E62-4DAA-B347-86E25AC4C232}" dt="2022-02-11T12:28:57.117" v="45" actId="47"/>
        <pc:sldMkLst>
          <pc:docMk/>
          <pc:sldMk cId="3467463799" sldId="472"/>
        </pc:sldMkLst>
      </pc:sldChg>
      <pc:sldChg chg="add del">
        <pc:chgData name="Lindsey Booth" userId="e4595021e61ca963" providerId="LiveId" clId="{D463D482-8E62-4DAA-B347-86E25AC4C232}" dt="2022-02-11T12:28:57.117" v="45" actId="47"/>
        <pc:sldMkLst>
          <pc:docMk/>
          <pc:sldMk cId="42744225" sldId="473"/>
        </pc:sldMkLst>
      </pc:sldChg>
      <pc:sldChg chg="add del">
        <pc:chgData name="Lindsey Booth" userId="e4595021e61ca963" providerId="LiveId" clId="{D463D482-8E62-4DAA-B347-86E25AC4C232}" dt="2022-02-11T12:28:57.117" v="45" actId="47"/>
        <pc:sldMkLst>
          <pc:docMk/>
          <pc:sldMk cId="2111333928" sldId="474"/>
        </pc:sldMkLst>
      </pc:sldChg>
      <pc:sldChg chg="add del">
        <pc:chgData name="Lindsey Booth" userId="e4595021e61ca963" providerId="LiveId" clId="{D463D482-8E62-4DAA-B347-86E25AC4C232}" dt="2022-02-11T12:28:57.117" v="45" actId="47"/>
        <pc:sldMkLst>
          <pc:docMk/>
          <pc:sldMk cId="3952088329" sldId="476"/>
        </pc:sldMkLst>
      </pc:sldChg>
      <pc:sldChg chg="add del">
        <pc:chgData name="Lindsey Booth" userId="e4595021e61ca963" providerId="LiveId" clId="{D463D482-8E62-4DAA-B347-86E25AC4C232}" dt="2022-02-11T12:28:57.117" v="45" actId="47"/>
        <pc:sldMkLst>
          <pc:docMk/>
          <pc:sldMk cId="534854549" sldId="477"/>
        </pc:sldMkLst>
      </pc:sldChg>
      <pc:sldChg chg="add del">
        <pc:chgData name="Lindsey Booth" userId="e4595021e61ca963" providerId="LiveId" clId="{D463D482-8E62-4DAA-B347-86E25AC4C232}" dt="2022-02-11T12:29:09.972" v="46" actId="47"/>
        <pc:sldMkLst>
          <pc:docMk/>
          <pc:sldMk cId="151577306" sldId="478"/>
        </pc:sldMkLst>
      </pc:sldChg>
      <pc:sldChg chg="add del">
        <pc:chgData name="Lindsey Booth" userId="e4595021e61ca963" providerId="LiveId" clId="{D463D482-8E62-4DAA-B347-86E25AC4C232}" dt="2022-02-11T12:29:12.576" v="47" actId="47"/>
        <pc:sldMkLst>
          <pc:docMk/>
          <pc:sldMk cId="955908828" sldId="479"/>
        </pc:sldMkLst>
      </pc:sldChg>
      <pc:sldChg chg="add del">
        <pc:chgData name="Lindsey Booth" userId="e4595021e61ca963" providerId="LiveId" clId="{D463D482-8E62-4DAA-B347-86E25AC4C232}" dt="2022-02-11T12:29:18.781" v="48" actId="47"/>
        <pc:sldMkLst>
          <pc:docMk/>
          <pc:sldMk cId="3826435797" sldId="480"/>
        </pc:sldMkLst>
      </pc:sldChg>
      <pc:sldChg chg="add del">
        <pc:chgData name="Lindsey Booth" userId="e4595021e61ca963" providerId="LiveId" clId="{D463D482-8E62-4DAA-B347-86E25AC4C232}" dt="2022-02-11T12:29:18.781" v="48" actId="47"/>
        <pc:sldMkLst>
          <pc:docMk/>
          <pc:sldMk cId="1214859126" sldId="481"/>
        </pc:sldMkLst>
      </pc:sldChg>
      <pc:sldChg chg="add del">
        <pc:chgData name="Lindsey Booth" userId="e4595021e61ca963" providerId="LiveId" clId="{D463D482-8E62-4DAA-B347-86E25AC4C232}" dt="2022-02-11T12:29:18.781" v="48" actId="47"/>
        <pc:sldMkLst>
          <pc:docMk/>
          <pc:sldMk cId="2455665597" sldId="482"/>
        </pc:sldMkLst>
      </pc:sldChg>
      <pc:sldChg chg="add del">
        <pc:chgData name="Lindsey Booth" userId="e4595021e61ca963" providerId="LiveId" clId="{D463D482-8E62-4DAA-B347-86E25AC4C232}" dt="2022-02-11T12:28:34.995" v="21" actId="47"/>
        <pc:sldMkLst>
          <pc:docMk/>
          <pc:sldMk cId="9885758" sldId="483"/>
        </pc:sldMkLst>
      </pc:sldChg>
      <pc:sldChg chg="add del">
        <pc:chgData name="Lindsey Booth" userId="e4595021e61ca963" providerId="LiveId" clId="{D463D482-8E62-4DAA-B347-86E25AC4C232}" dt="2022-02-11T12:28:35.139" v="22" actId="47"/>
        <pc:sldMkLst>
          <pc:docMk/>
          <pc:sldMk cId="2734818839" sldId="484"/>
        </pc:sldMkLst>
      </pc:sldChg>
      <pc:sldChg chg="add del">
        <pc:chgData name="Lindsey Booth" userId="e4595021e61ca963" providerId="LiveId" clId="{D463D482-8E62-4DAA-B347-86E25AC4C232}" dt="2022-02-11T12:28:35.290" v="23" actId="47"/>
        <pc:sldMkLst>
          <pc:docMk/>
          <pc:sldMk cId="2504628525" sldId="485"/>
        </pc:sldMkLst>
      </pc:sldChg>
      <pc:sldChg chg="add del">
        <pc:chgData name="Lindsey Booth" userId="e4595021e61ca963" providerId="LiveId" clId="{D463D482-8E62-4DAA-B347-86E25AC4C232}" dt="2022-02-11T12:28:36.339" v="24" actId="47"/>
        <pc:sldMkLst>
          <pc:docMk/>
          <pc:sldMk cId="3804147799" sldId="486"/>
        </pc:sldMkLst>
      </pc:sldChg>
      <pc:sldMasterChg chg="addSldLayout delSldLayout">
        <pc:chgData name="Lindsey Booth" userId="e4595021e61ca963" providerId="LiveId" clId="{D463D482-8E62-4DAA-B347-86E25AC4C232}" dt="2022-02-11T12:28:38.607" v="28" actId="47"/>
        <pc:sldMasterMkLst>
          <pc:docMk/>
          <pc:sldMasterMk cId="982385502" sldId="2147483660"/>
        </pc:sldMasterMkLst>
        <pc:sldLayoutChg chg="add del">
          <pc:chgData name="Lindsey Booth" userId="e4595021e61ca963" providerId="LiveId" clId="{D463D482-8E62-4DAA-B347-86E25AC4C232}" dt="2022-02-11T12:28:38.607" v="28" actId="47"/>
          <pc:sldLayoutMkLst>
            <pc:docMk/>
            <pc:sldMasterMk cId="982385502" sldId="2147483660"/>
            <pc:sldLayoutMk cId="739997496" sldId="2147483672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33D8C4-0B7E-4175-ACA0-EDA085874411}" type="datetimeFigureOut">
              <a:rPr lang="en-GB" smtClean="0"/>
              <a:t>11/02/2022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FB6AA7-8500-46AE-8988-7DC23B76E8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71816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KG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FB6AA7-8500-46AE-8988-7DC23B76E8C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32100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/>
              <a:t>LB/AO</a:t>
            </a:r>
          </a:p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FB6AA7-8500-46AE-8988-7DC23B76E8C1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6632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/>
              <a:t>LB/AO</a:t>
            </a:r>
          </a:p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FB6AA7-8500-46AE-8988-7DC23B76E8C1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15486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KG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FB6AA7-8500-46AE-8988-7DC23B76E8C1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11034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KG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FB6AA7-8500-46AE-8988-7DC23B76E8C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98135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KG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FB6AA7-8500-46AE-8988-7DC23B76E8C1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72969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None/>
              <a:tabLst>
                <a:tab pos="457200" algn="l"/>
              </a:tabLst>
            </a:pPr>
            <a:r>
              <a:rPr lang="en-GB" sz="1800">
                <a:solidFill>
                  <a:srgbClr val="444444"/>
                </a:solidFill>
                <a:effectLst/>
                <a:latin typeface="PT Serif" panose="020A060304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KG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GB" sz="1800">
              <a:solidFill>
                <a:srgbClr val="444444"/>
              </a:solidFill>
              <a:effectLst/>
              <a:latin typeface="PT Serif" panose="020A060304050502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>
                <a:solidFill>
                  <a:srgbClr val="444444"/>
                </a:solidFill>
                <a:effectLst/>
                <a:latin typeface="PT Serif" panose="020A060304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Support – Oracle support for the current version expires at the end of 2021. We have extended the support agreement but must upgrade to ensure ongoing support.</a:t>
            </a:r>
            <a:endParaRPr lang="en-GB" sz="1800">
              <a:solidFill>
                <a:srgbClr val="444444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>
                <a:solidFill>
                  <a:srgbClr val="444444"/>
                </a:solidFill>
                <a:effectLst/>
                <a:latin typeface="PT Serif" panose="020A060304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Performance &amp; stability – We aim to mitigate system performance issues.</a:t>
            </a:r>
            <a:endParaRPr lang="en-GB" sz="1800">
              <a:solidFill>
                <a:srgbClr val="444444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>
                <a:solidFill>
                  <a:srgbClr val="444444"/>
                </a:solidFill>
                <a:effectLst/>
                <a:latin typeface="PT Serif" panose="020A060304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Scalability – We need to increase our capacity to support expected growth in user numbers.</a:t>
            </a:r>
            <a:endParaRPr lang="en-GB" sz="1800">
              <a:solidFill>
                <a:srgbClr val="444444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>
                <a:solidFill>
                  <a:srgbClr val="444444"/>
                </a:solidFill>
                <a:effectLst/>
                <a:latin typeface="PT Serif" panose="020A060304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Maintenance - We can reduce the amount of system downtime needed for ongoing maintenance.</a:t>
            </a:r>
            <a:endParaRPr lang="en-GB" sz="1800">
              <a:solidFill>
                <a:srgbClr val="444444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FB6AA7-8500-46AE-8988-7DC23B76E8C1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85515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KG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FB6AA7-8500-46AE-8988-7DC23B76E8C1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6223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KG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FB6AA7-8500-46AE-8988-7DC23B76E8C1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27501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KG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FB6AA7-8500-46AE-8988-7DC23B76E8C1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66492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/>
              <a:t>LB/AO</a:t>
            </a:r>
          </a:p>
          <a:p>
            <a:endParaRPr lang="en-GB">
              <a:cs typeface="Calibri"/>
            </a:endParaRPr>
          </a:p>
          <a:p>
            <a:pPr marL="171450" indent="-171450">
              <a:buFont typeface="Arial"/>
              <a:buChar char="•"/>
            </a:pPr>
            <a:r>
              <a:rPr lang="en-GB"/>
              <a:t>When is the last day for a Chap payment to take place ? The last day for CHAPS would be Wednesday 16th Feb. </a:t>
            </a:r>
          </a:p>
          <a:p>
            <a:pPr marL="171450" indent="-171450">
              <a:buFont typeface="Arial"/>
              <a:buChar char="•"/>
            </a:pPr>
            <a:r>
              <a:rPr lang="en-GB"/>
              <a:t>When the payment run is completed on the 11th how far in advance will the payment be pulled forward until ? The Payment run on 11th will be paying anything due up to and including 1st March. </a:t>
            </a:r>
            <a:endParaRPr lang="en-GB">
              <a:cs typeface="Calibri"/>
            </a:endParaRPr>
          </a:p>
          <a:p>
            <a:pPr marL="171450" indent="-171450">
              <a:buFont typeface="Arial"/>
              <a:buChar char="•"/>
            </a:pPr>
            <a:r>
              <a:rPr lang="en-GB"/>
              <a:t>When will be the first day a same day payment can be actioned after the shut down? As we aren’t sure exactly when the system will become live on Monday 21st – we will do the first CHAPS run on Tuesday 22nd. </a:t>
            </a:r>
            <a:endParaRPr lang="en-GB">
              <a:cs typeface="Calibri"/>
            </a:endParaRPr>
          </a:p>
          <a:p>
            <a:pPr marL="171450" indent="-171450">
              <a:buFont typeface="Arial"/>
              <a:buChar char="•"/>
            </a:pPr>
            <a:r>
              <a:rPr lang="en-GB"/>
              <a:t>When will be the next available payment run , will this be 25th February? Yes, 25th Feb will be the next payment run. </a:t>
            </a:r>
            <a:endParaRPr lang="en-GB">
              <a:cs typeface="Calibri"/>
            </a:endParaRPr>
          </a:p>
          <a:p>
            <a:pPr marL="171450" indent="-171450">
              <a:buFont typeface="Arial"/>
              <a:buChar char="•"/>
            </a:pPr>
            <a:r>
              <a:rPr lang="en-GB" err="1"/>
              <a:t>Sapconcur</a:t>
            </a:r>
            <a:r>
              <a:rPr lang="en-GB"/>
              <a:t> when is the first upload from sap concur into oracle due to take place after the shut down ? The first upload should be 22nd Feb – however SAP will remain open for use during the shut-down and users should not be affected. </a:t>
            </a:r>
            <a:endParaRPr lang="en-GB">
              <a:cs typeface="Calibri"/>
            </a:endParaRPr>
          </a:p>
          <a:p>
            <a:pPr marL="171450" indent="-171450">
              <a:buFont typeface="Arial"/>
              <a:buChar char="•"/>
            </a:pPr>
            <a:r>
              <a:rPr lang="en-GB"/>
              <a:t>Will the deadline for Barclay cards remain unchanged?" the deadline will remain the same, 22nd March. </a:t>
            </a:r>
            <a:endParaRPr lang="en-GB">
              <a:cs typeface="Calibri" panose="020F0502020204030204"/>
            </a:endParaRPr>
          </a:p>
          <a:p>
            <a:endParaRPr lang="en-GB">
              <a:cs typeface="Calibri" panose="020F0502020204030204"/>
            </a:endParaRPr>
          </a:p>
          <a:p>
            <a:endParaRPr lang="en-GB">
              <a:cs typeface="Calibri" panose="020F050202020403020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FB6AA7-8500-46AE-8988-7DC23B76E8C1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85067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LB/AO</a:t>
            </a:r>
          </a:p>
          <a:p>
            <a:r>
              <a:rPr lang="en-GB"/>
              <a:t>System unavailable – note this means all unfulfilled report requests will be cancelled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FB6AA7-8500-46AE-8988-7DC23B76E8C1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79948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70442-7471-4CA0-91F5-C91D880013CC}" type="datetimeFigureOut">
              <a:rPr lang="en-GB" smtClean="0"/>
              <a:t>11/02/2022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DDD05-C01D-47D5-A086-6C9AAD3356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1489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70442-7471-4CA0-91F5-C91D880013CC}" type="datetimeFigureOut">
              <a:rPr lang="en-GB" smtClean="0"/>
              <a:t>11/02/2022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DDD05-C01D-47D5-A086-6C9AAD3356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8486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70442-7471-4CA0-91F5-C91D880013CC}" type="datetimeFigureOut">
              <a:rPr lang="en-GB" smtClean="0"/>
              <a:t>11/02/2022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DDD05-C01D-47D5-A086-6C9AAD3356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7954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70442-7471-4CA0-91F5-C91D880013CC}" type="datetimeFigureOut">
              <a:rPr lang="en-GB" smtClean="0"/>
              <a:t>11/02/2022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DDD05-C01D-47D5-A086-6C9AAD3356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5023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70442-7471-4CA0-91F5-C91D880013CC}" type="datetimeFigureOut">
              <a:rPr lang="en-GB" smtClean="0"/>
              <a:t>11/02/2022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DDD05-C01D-47D5-A086-6C9AAD3356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896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70442-7471-4CA0-91F5-C91D880013CC}" type="datetimeFigureOut">
              <a:rPr lang="en-GB" smtClean="0"/>
              <a:t>11/02/2022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DDD05-C01D-47D5-A086-6C9AAD3356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1718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70442-7471-4CA0-91F5-C91D880013CC}" type="datetimeFigureOut">
              <a:rPr lang="en-GB" smtClean="0"/>
              <a:t>11/02/2022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DDD05-C01D-47D5-A086-6C9AAD3356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4576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70442-7471-4CA0-91F5-C91D880013CC}" type="datetimeFigureOut">
              <a:rPr lang="en-GB" smtClean="0"/>
              <a:t>11/02/2022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DDD05-C01D-47D5-A086-6C9AAD3356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6198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70442-7471-4CA0-91F5-C91D880013CC}" type="datetimeFigureOut">
              <a:rPr lang="en-GB" smtClean="0"/>
              <a:t>11/02/2022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DDD05-C01D-47D5-A086-6C9AAD3356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3372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70442-7471-4CA0-91F5-C91D880013CC}" type="datetimeFigureOut">
              <a:rPr lang="en-GB" smtClean="0"/>
              <a:t>11/02/2022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DDD05-C01D-47D5-A086-6C9AAD3356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9122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70442-7471-4CA0-91F5-C91D880013CC}" type="datetimeFigureOut">
              <a:rPr lang="en-GB" smtClean="0"/>
              <a:t>11/02/2022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DDD05-C01D-47D5-A086-6C9AAD3356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841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5657850" y="481693"/>
            <a:ext cx="3486150" cy="5031808"/>
          </a:xfrm>
          <a:prstGeom prst="rect">
            <a:avLst/>
          </a:prstGeom>
          <a:solidFill>
            <a:srgbClr val="FFFFFF">
              <a:alpha val="4392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70442-7471-4CA0-91F5-C91D880013CC}" type="datetimeFigureOut">
              <a:rPr lang="en-GB" smtClean="0"/>
              <a:t>11/02/2022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DDD05-C01D-47D5-A086-6C9AAD3356DB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9153" y="481693"/>
            <a:ext cx="3384847" cy="485775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0714" y="5939371"/>
            <a:ext cx="2188961" cy="745055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5282293" y="481693"/>
            <a:ext cx="3861707" cy="5243738"/>
          </a:xfrm>
          <a:prstGeom prst="rect">
            <a:avLst/>
          </a:prstGeom>
          <a:solidFill>
            <a:srgbClr val="FFFFFF">
              <a:alpha val="5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2385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finance.web.ox.ac.uk/oracle-financials-r12.2-upgrade-project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4QMvhKeNuiM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Oracle Financials Upgrade</a:t>
            </a:r>
            <a:br>
              <a:rPr lang="en-GB"/>
            </a:br>
            <a:r>
              <a:rPr lang="en-GB"/>
              <a:t>Finance User Briefing</a:t>
            </a:r>
            <a:endParaRPr lang="en-GB" sz="53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February 2022</a:t>
            </a:r>
          </a:p>
        </p:txBody>
      </p:sp>
    </p:spTree>
    <p:extLst>
      <p:ext uri="{BB962C8B-B14F-4D97-AF65-F5344CB8AC3E}">
        <p14:creationId xmlns:p14="http://schemas.microsoft.com/office/powerpoint/2010/main" val="12573283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06C2F-98F0-42EE-B394-0E81005F87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235" y="116513"/>
            <a:ext cx="7886700" cy="1325563"/>
          </a:xfrm>
        </p:spPr>
        <p:txBody>
          <a:bodyPr/>
          <a:lstStyle/>
          <a:p>
            <a:r>
              <a:rPr lang="en-GB"/>
              <a:t>Actions at go-live</a:t>
            </a:r>
          </a:p>
        </p:txBody>
      </p:sp>
      <p:graphicFrame>
        <p:nvGraphicFramePr>
          <p:cNvPr id="4" name="Table 6">
            <a:extLst>
              <a:ext uri="{FF2B5EF4-FFF2-40B4-BE49-F238E27FC236}">
                <a16:creationId xmlns:a16="http://schemas.microsoft.com/office/drawing/2014/main" id="{7A874468-A5F1-4AF2-AF26-765DFE2DA1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2098734"/>
              </p:ext>
            </p:extLst>
          </p:nvPr>
        </p:nvGraphicFramePr>
        <p:xfrm>
          <a:off x="523630" y="1342430"/>
          <a:ext cx="8305800" cy="226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1883">
                  <a:extLst>
                    <a:ext uri="{9D8B030D-6E8A-4147-A177-3AD203B41FA5}">
                      <a16:colId xmlns:a16="http://schemas.microsoft.com/office/drawing/2014/main" val="2526704528"/>
                    </a:ext>
                  </a:extLst>
                </a:gridCol>
                <a:gridCol w="757601">
                  <a:extLst>
                    <a:ext uri="{9D8B030D-6E8A-4147-A177-3AD203B41FA5}">
                      <a16:colId xmlns:a16="http://schemas.microsoft.com/office/drawing/2014/main" val="2848342579"/>
                    </a:ext>
                  </a:extLst>
                </a:gridCol>
                <a:gridCol w="1078829">
                  <a:extLst>
                    <a:ext uri="{9D8B030D-6E8A-4147-A177-3AD203B41FA5}">
                      <a16:colId xmlns:a16="http://schemas.microsoft.com/office/drawing/2014/main" val="3463625576"/>
                    </a:ext>
                  </a:extLst>
                </a:gridCol>
                <a:gridCol w="5507487">
                  <a:extLst>
                    <a:ext uri="{9D8B030D-6E8A-4147-A177-3AD203B41FA5}">
                      <a16:colId xmlns:a16="http://schemas.microsoft.com/office/drawing/2014/main" val="41210594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/>
                        <a:t>Month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Deadline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Action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2167043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GB" sz="2400" b="1"/>
                        <a:t>February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r>
                        <a:rPr lang="en-GB" sz="1600">
                          <a:solidFill>
                            <a:schemeClr val="tx1"/>
                          </a:solidFill>
                        </a:rPr>
                        <a:t>21</a:t>
                      </a:r>
                      <a:r>
                        <a:rPr lang="en-GB" sz="1600" baseline="30000">
                          <a:solidFill>
                            <a:schemeClr val="tx1"/>
                          </a:solidFill>
                        </a:rPr>
                        <a:t>st</a:t>
                      </a:r>
                      <a:endParaRPr lang="en-GB" sz="16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GB" sz="16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 b="1">
                          <a:solidFill>
                            <a:srgbClr val="FF0000"/>
                          </a:solidFill>
                        </a:rPr>
                        <a:t>System re-launched.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>
                          <a:solidFill>
                            <a:schemeClr val="tx1"/>
                          </a:solidFill>
                        </a:rPr>
                        <a:t>Please wait for notification that the system can be accessed.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>
                          <a:solidFill>
                            <a:schemeClr val="tx1"/>
                          </a:solidFill>
                        </a:rPr>
                        <a:t>Set-up your home page favourites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141271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r>
                        <a:rPr lang="en-GB" sz="2400" b="1"/>
                        <a:t>January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r>
                        <a:rPr lang="en-GB" sz="1600">
                          <a:solidFill>
                            <a:schemeClr val="tx1"/>
                          </a:solidFill>
                        </a:rPr>
                        <a:t>22</a:t>
                      </a:r>
                      <a:r>
                        <a:rPr lang="en-GB" sz="1600" baseline="30000">
                          <a:solidFill>
                            <a:schemeClr val="tx1"/>
                          </a:solidFill>
                        </a:rPr>
                        <a:t>nd</a:t>
                      </a:r>
                      <a:endParaRPr lang="en-GB" sz="16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GB" sz="16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 b="1">
                          <a:solidFill>
                            <a:srgbClr val="FF0000"/>
                          </a:solidFill>
                        </a:rPr>
                        <a:t>SplashBI relaunch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>
                          <a:solidFill>
                            <a:schemeClr val="tx1"/>
                          </a:solidFill>
                        </a:rPr>
                        <a:t>Please wait for notification that Splash BI can be accessed.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>
                          <a:solidFill>
                            <a:schemeClr val="tx1"/>
                          </a:solidFill>
                        </a:rPr>
                        <a:t>Amend the SplashBI </a:t>
                      </a:r>
                      <a:r>
                        <a:rPr lang="en-GB" sz="1600" err="1">
                          <a:solidFill>
                            <a:schemeClr val="tx1"/>
                          </a:solidFill>
                        </a:rPr>
                        <a:t>url</a:t>
                      </a:r>
                      <a:r>
                        <a:rPr lang="en-GB" sz="1600">
                          <a:solidFill>
                            <a:schemeClr val="tx1"/>
                          </a:solidFill>
                        </a:rPr>
                        <a:t> in the </a:t>
                      </a:r>
                      <a:r>
                        <a:rPr lang="en-GB" sz="1600" err="1">
                          <a:solidFill>
                            <a:schemeClr val="tx1"/>
                          </a:solidFill>
                        </a:rPr>
                        <a:t>SplashBIGL</a:t>
                      </a:r>
                      <a:r>
                        <a:rPr lang="en-GB" sz="1600">
                          <a:solidFill>
                            <a:schemeClr val="tx1"/>
                          </a:solidFill>
                        </a:rPr>
                        <a:t>/XL Add-in (we will share instructions on this)</a:t>
                      </a:r>
                      <a:endParaRPr lang="en-GB" sz="160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27864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22217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7104AA-5591-4E66-96EC-B86424CA1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Further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2B8B62-C9B1-4C19-BD64-12ADA8AC32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97025"/>
            <a:ext cx="7886700" cy="4351338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GB" sz="2400"/>
              <a:t>Our project intranet page provides information including:</a:t>
            </a:r>
          </a:p>
          <a:p>
            <a:pPr lvl="1"/>
            <a:r>
              <a:rPr lang="en-GB" sz="2000"/>
              <a:t>A summary of what is changing</a:t>
            </a:r>
          </a:p>
          <a:p>
            <a:pPr lvl="1"/>
            <a:r>
              <a:rPr lang="en-GB" sz="2000"/>
              <a:t>Preparations you should make</a:t>
            </a:r>
          </a:p>
          <a:p>
            <a:pPr lvl="1"/>
            <a:r>
              <a:rPr lang="en-GB" sz="2000"/>
              <a:t>FAQs</a:t>
            </a:r>
          </a:p>
          <a:p>
            <a:pPr lvl="1"/>
            <a:r>
              <a:rPr lang="en-GB" sz="2000">
                <a:hlinkClick r:id="rId3"/>
              </a:rPr>
              <a:t>https://finance.web.ox.ac.uk/oracle-financials-r12.2-upgrade-project</a:t>
            </a:r>
            <a:endParaRPr lang="en-GB" sz="2000">
              <a:highlight>
                <a:srgbClr val="FFFF00"/>
              </a:highlight>
            </a:endParaRPr>
          </a:p>
          <a:p>
            <a:r>
              <a:rPr lang="en-GB" sz="2400"/>
              <a:t>A copy of these slides will be made available on our project intranet page.</a:t>
            </a:r>
            <a:endParaRPr lang="en-GB" sz="2400">
              <a:solidFill>
                <a:srgbClr val="FF0000"/>
              </a:solidFill>
              <a:highlight>
                <a:srgbClr val="FFFF00"/>
              </a:highlight>
            </a:endParaRPr>
          </a:p>
          <a:p>
            <a:r>
              <a:rPr lang="en-GB" sz="2400"/>
              <a:t>On the Finance intranet pages you will find:</a:t>
            </a:r>
          </a:p>
          <a:p>
            <a:pPr lvl="1"/>
            <a:r>
              <a:rPr lang="en-GB" sz="2000"/>
              <a:t>Updated How-To guides (plus a reference guide to changes where you will find the information regarding the changes).</a:t>
            </a:r>
          </a:p>
          <a:p>
            <a:pPr lvl="1"/>
            <a:r>
              <a:rPr lang="en-GB" sz="2000"/>
              <a:t>Quick Reference Guides explaining the screen interface changes.</a:t>
            </a:r>
          </a:p>
          <a:p>
            <a:r>
              <a:rPr lang="en-GB" sz="2400"/>
              <a:t>FSSC Service Desk will continue to be available for support.</a:t>
            </a:r>
            <a:endParaRPr lang="en-GB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7643446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7104AA-5591-4E66-96EC-B86424CA1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832276"/>
            <a:ext cx="78867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System changes</a:t>
            </a:r>
            <a:br>
              <a:rPr lang="en-GB" dirty="0"/>
            </a:br>
            <a:r>
              <a:rPr lang="en-GB" dirty="0"/>
              <a:t>Demonstration:</a:t>
            </a:r>
            <a:br>
              <a:rPr lang="en-GB" dirty="0"/>
            </a:br>
            <a:br>
              <a:rPr lang="en-GB" dirty="0"/>
            </a:br>
            <a:r>
              <a:rPr lang="en-GB" sz="1800" u="sng" dirty="0">
                <a:solidFill>
                  <a:srgbClr val="000000"/>
                </a:solidFill>
                <a:effectLst/>
                <a:latin typeface="Roboto" panose="020B0604020202020204" pitchFamily="2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https://youtu.be/4QMvhKeNuiM</a:t>
            </a:r>
            <a:b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4701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4DA28-F5F0-4668-99D7-3FF91401F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Welcome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87F898-A204-4B4B-8D1B-11E037D237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/>
              <a:t>This presentation is to let you know about the Oracle Financials upgrade:</a:t>
            </a:r>
          </a:p>
          <a:p>
            <a:r>
              <a:rPr lang="en-GB"/>
              <a:t>Why we are upgrading</a:t>
            </a:r>
          </a:p>
          <a:p>
            <a:r>
              <a:rPr lang="en-GB"/>
              <a:t>What changes you will see</a:t>
            </a:r>
          </a:p>
          <a:p>
            <a:r>
              <a:rPr lang="en-GB"/>
              <a:t>When the changes take place</a:t>
            </a:r>
          </a:p>
          <a:p>
            <a:r>
              <a:rPr lang="en-GB"/>
              <a:t>How to prepare for the upgrade</a:t>
            </a:r>
          </a:p>
        </p:txBody>
      </p:sp>
    </p:spTree>
    <p:extLst>
      <p:ext uri="{BB962C8B-B14F-4D97-AF65-F5344CB8AC3E}">
        <p14:creationId xmlns:p14="http://schemas.microsoft.com/office/powerpoint/2010/main" val="1350918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Agenda</a:t>
            </a:r>
            <a:endParaRPr lang="en-GB">
              <a:highlight>
                <a:srgbClr val="FFFF00"/>
              </a:highligh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/>
              <a:t>Project purpose</a:t>
            </a:r>
          </a:p>
          <a:p>
            <a:pPr marL="514350" indent="-514350">
              <a:buFont typeface="+mj-lt"/>
              <a:buAutoNum type="arabicPeriod"/>
            </a:pPr>
            <a:r>
              <a:rPr lang="en-GB"/>
              <a:t>Summary of what’s changing</a:t>
            </a:r>
          </a:p>
          <a:p>
            <a:pPr marL="514350" indent="-514350">
              <a:buFont typeface="+mj-lt"/>
              <a:buAutoNum type="arabicPeriod"/>
            </a:pPr>
            <a:r>
              <a:rPr lang="en-GB"/>
              <a:t>Timetable</a:t>
            </a:r>
          </a:p>
          <a:p>
            <a:pPr marL="514350" indent="-514350">
              <a:buFont typeface="+mj-lt"/>
              <a:buAutoNum type="arabicPeriod"/>
            </a:pPr>
            <a:r>
              <a:rPr lang="en-GB"/>
              <a:t>What you should do to prepare</a:t>
            </a:r>
          </a:p>
          <a:p>
            <a:pPr marL="514350" indent="-514350">
              <a:buFont typeface="+mj-lt"/>
              <a:buAutoNum type="arabicPeriod"/>
            </a:pPr>
            <a:r>
              <a:rPr lang="en-GB"/>
              <a:t>Actions at go-live</a:t>
            </a:r>
          </a:p>
          <a:p>
            <a:pPr marL="514350" indent="-514350">
              <a:buFont typeface="+mj-lt"/>
              <a:buAutoNum type="arabicPeriod"/>
            </a:pPr>
            <a:r>
              <a:rPr lang="en-GB"/>
              <a:t>Further information and support</a:t>
            </a:r>
          </a:p>
          <a:p>
            <a:pPr marL="514350" indent="-514350">
              <a:buFont typeface="+mj-lt"/>
              <a:buAutoNum type="arabicPeriod"/>
            </a:pPr>
            <a:r>
              <a:rPr lang="en-GB"/>
              <a:t>System module changes</a:t>
            </a:r>
          </a:p>
          <a:p>
            <a:pPr marL="514350" indent="-514350">
              <a:buFont typeface="+mj-lt"/>
              <a:buAutoNum type="arabicPeriod"/>
            </a:pPr>
            <a:r>
              <a:rPr lang="en-GB"/>
              <a:t>Q&amp;A</a:t>
            </a:r>
          </a:p>
          <a:p>
            <a:pPr marL="514350" indent="-514350">
              <a:buFont typeface="+mj-lt"/>
              <a:buAutoNum type="arabicPeriod"/>
            </a:pPr>
            <a:endParaRPr lang="en-GB"/>
          </a:p>
          <a:p>
            <a:pPr marL="514350" indent="-514350">
              <a:buFont typeface="+mj-lt"/>
              <a:buAutoNum type="arabicPeriod"/>
            </a:pPr>
            <a:endParaRPr lang="en-GB"/>
          </a:p>
          <a:p>
            <a:pPr marL="514350" indent="-514350">
              <a:buFont typeface="+mj-lt"/>
              <a:buAutoNum type="arabicPeriod"/>
            </a:pPr>
            <a:endParaRPr lang="en-GB"/>
          </a:p>
          <a:p>
            <a:pPr marL="514350" indent="-514350">
              <a:buFont typeface="+mj-lt"/>
              <a:buAutoNum type="arabicPeriod"/>
            </a:pPr>
            <a:endParaRPr lang="en-GB"/>
          </a:p>
          <a:p>
            <a:pPr marL="514350" indent="-514350">
              <a:buFont typeface="+mj-lt"/>
              <a:buAutoNum type="arabicPeriod"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8452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7104AA-5591-4E66-96EC-B86424CA1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0326"/>
            <a:ext cx="7886700" cy="1325563"/>
          </a:xfrm>
        </p:spPr>
        <p:txBody>
          <a:bodyPr/>
          <a:lstStyle/>
          <a:p>
            <a:r>
              <a:rPr lang="en-GB"/>
              <a:t>Project purpose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2B8B62-C9B1-4C19-BD64-12ADA8AC32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0" y="1183771"/>
            <a:ext cx="6302692" cy="572135"/>
          </a:xfrm>
          <a:solidFill>
            <a:schemeClr val="bg1"/>
          </a:solidFill>
        </p:spPr>
        <p:txBody>
          <a:bodyPr anchor="ctr">
            <a:normAutofit fontScale="92500"/>
          </a:bodyPr>
          <a:lstStyle/>
          <a:p>
            <a:pPr marL="0" indent="0">
              <a:buNone/>
            </a:pPr>
            <a:r>
              <a:rPr lang="en-GB" sz="2400"/>
              <a:t>Upgrade to the University’s Oracle Financials system.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DE3E4F0-93D2-4C3E-A246-1017F306F9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3900" y="1846137"/>
            <a:ext cx="3963705" cy="3968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4302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7104AA-5591-4E66-96EC-B86424CA1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What’s changing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2B8B62-C9B1-4C19-BD64-12ADA8AC32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486274"/>
          </a:xfrm>
        </p:spPr>
        <p:txBody>
          <a:bodyPr>
            <a:normAutofit fontScale="92500" lnSpcReduction="10000"/>
          </a:bodyPr>
          <a:lstStyle/>
          <a:p>
            <a:r>
              <a:rPr lang="en-GB"/>
              <a:t>An updated, more modern ‘look and feel’ for all users.</a:t>
            </a:r>
          </a:p>
          <a:p>
            <a:r>
              <a:rPr lang="en-GB"/>
              <a:t>Changes to Home page including search functionality.</a:t>
            </a:r>
          </a:p>
          <a:p>
            <a:r>
              <a:rPr lang="en-GB"/>
              <a:t>A few changes to specific system modules:</a:t>
            </a:r>
          </a:p>
          <a:p>
            <a:pPr lvl="1"/>
            <a:r>
              <a:rPr lang="en-GB"/>
              <a:t>Covered in this Briefing:</a:t>
            </a:r>
          </a:p>
          <a:p>
            <a:pPr lvl="2"/>
            <a:r>
              <a:rPr lang="en-GB"/>
              <a:t>Projects (minor changes for departments)</a:t>
            </a:r>
          </a:p>
          <a:p>
            <a:pPr lvl="2"/>
            <a:r>
              <a:rPr lang="en-GB"/>
              <a:t>General Ledger (minor changes for departments)</a:t>
            </a:r>
          </a:p>
          <a:p>
            <a:pPr lvl="1"/>
            <a:r>
              <a:rPr lang="en-GB"/>
              <a:t>Covered in a separate Briefing:</a:t>
            </a:r>
          </a:p>
          <a:p>
            <a:pPr lvl="2"/>
            <a:r>
              <a:rPr lang="en-GB" err="1"/>
              <a:t>i</a:t>
            </a:r>
            <a:r>
              <a:rPr lang="en-GB"/>
              <a:t>-Procurement</a:t>
            </a:r>
            <a:endParaRPr lang="en-GB" i="1"/>
          </a:p>
          <a:p>
            <a:r>
              <a:rPr lang="en-GB"/>
              <a:t>No changes to:</a:t>
            </a:r>
          </a:p>
          <a:p>
            <a:pPr lvl="1"/>
            <a:r>
              <a:rPr lang="en-GB"/>
              <a:t>Accounts Payable</a:t>
            </a:r>
          </a:p>
          <a:p>
            <a:pPr lvl="1"/>
            <a:r>
              <a:rPr lang="en-GB"/>
              <a:t>Accounts Receivable</a:t>
            </a:r>
          </a:p>
          <a:p>
            <a:pPr lvl="1"/>
            <a:r>
              <a:rPr lang="en-GB"/>
              <a:t>Internal Trade</a:t>
            </a:r>
          </a:p>
        </p:txBody>
      </p:sp>
    </p:spTree>
    <p:extLst>
      <p:ext uri="{BB962C8B-B14F-4D97-AF65-F5344CB8AC3E}">
        <p14:creationId xmlns:p14="http://schemas.microsoft.com/office/powerpoint/2010/main" val="3729402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rrow: Chevron 10">
            <a:extLst>
              <a:ext uri="{FF2B5EF4-FFF2-40B4-BE49-F238E27FC236}">
                <a16:creationId xmlns:a16="http://schemas.microsoft.com/office/drawing/2014/main" id="{47A9A3E3-75B1-417C-A323-4D3D5A732890}"/>
              </a:ext>
            </a:extLst>
          </p:cNvPr>
          <p:cNvSpPr/>
          <p:nvPr/>
        </p:nvSpPr>
        <p:spPr>
          <a:xfrm>
            <a:off x="3781555" y="2621280"/>
            <a:ext cx="2357120" cy="1117600"/>
          </a:xfrm>
          <a:prstGeom prst="chevron">
            <a:avLst/>
          </a:prstGeom>
          <a:solidFill>
            <a:schemeClr val="bg1"/>
          </a:solidFill>
          <a:ln w="28575">
            <a:solidFill>
              <a:srgbClr val="00B05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7104AA-5591-4E66-96EC-B86424CA1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Timetable at a glance</a:t>
            </a:r>
          </a:p>
        </p:txBody>
      </p:sp>
      <p:sp>
        <p:nvSpPr>
          <p:cNvPr id="4" name="Arrow: Pentagon 3">
            <a:extLst>
              <a:ext uri="{FF2B5EF4-FFF2-40B4-BE49-F238E27FC236}">
                <a16:creationId xmlns:a16="http://schemas.microsoft.com/office/drawing/2014/main" id="{7C73A43B-5277-4DCB-AD1C-93AC8BAEC766}"/>
              </a:ext>
            </a:extLst>
          </p:cNvPr>
          <p:cNvSpPr/>
          <p:nvPr/>
        </p:nvSpPr>
        <p:spPr>
          <a:xfrm>
            <a:off x="377952" y="2621280"/>
            <a:ext cx="3373122" cy="1117600"/>
          </a:xfrm>
          <a:prstGeom prst="homePlate">
            <a:avLst>
              <a:gd name="adj" fmla="val 5090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Run-up to upgrade</a:t>
            </a:r>
          </a:p>
          <a:p>
            <a:pPr algn="ctr"/>
            <a:r>
              <a:rPr lang="en-GB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Departmental preparation</a:t>
            </a:r>
          </a:p>
        </p:txBody>
      </p:sp>
      <p:sp>
        <p:nvSpPr>
          <p:cNvPr id="5" name="Arrow: Chevron 4">
            <a:extLst>
              <a:ext uri="{FF2B5EF4-FFF2-40B4-BE49-F238E27FC236}">
                <a16:creationId xmlns:a16="http://schemas.microsoft.com/office/drawing/2014/main" id="{3F3561AC-DC9E-48F4-A689-1DC96F06DB7B}"/>
              </a:ext>
            </a:extLst>
          </p:cNvPr>
          <p:cNvSpPr/>
          <p:nvPr/>
        </p:nvSpPr>
        <p:spPr>
          <a:xfrm>
            <a:off x="5772910" y="2621280"/>
            <a:ext cx="2871471" cy="1117600"/>
          </a:xfrm>
          <a:prstGeom prst="chevro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Upgrade live/</a:t>
            </a:r>
          </a:p>
          <a:p>
            <a:pPr algn="ctr"/>
            <a:r>
              <a:rPr lang="en-GB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 go-live support</a:t>
            </a:r>
          </a:p>
        </p:txBody>
      </p:sp>
      <p:sp>
        <p:nvSpPr>
          <p:cNvPr id="6" name="Arrow: Chevron 5">
            <a:extLst>
              <a:ext uri="{FF2B5EF4-FFF2-40B4-BE49-F238E27FC236}">
                <a16:creationId xmlns:a16="http://schemas.microsoft.com/office/drawing/2014/main" id="{9D641841-EF7E-4CED-8894-273D49730DA8}"/>
              </a:ext>
            </a:extLst>
          </p:cNvPr>
          <p:cNvSpPr/>
          <p:nvPr/>
        </p:nvSpPr>
        <p:spPr>
          <a:xfrm>
            <a:off x="3324353" y="2621280"/>
            <a:ext cx="2600960" cy="1117600"/>
          </a:xfrm>
          <a:prstGeom prst="chevron">
            <a:avLst/>
          </a:prstGeom>
          <a:solidFill>
            <a:schemeClr val="bg1"/>
          </a:solidFill>
          <a:ln w="28575">
            <a:solidFill>
              <a:srgbClr val="00B05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>
                <a:solidFill>
                  <a:schemeClr val="tx1"/>
                </a:solidFill>
              </a:rPr>
              <a:t>System Upgrade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FB66236-8C27-4B65-AC56-362EBB8C0444}"/>
              </a:ext>
            </a:extLst>
          </p:cNvPr>
          <p:cNvSpPr txBox="1"/>
          <p:nvPr/>
        </p:nvSpPr>
        <p:spPr>
          <a:xfrm flipH="1">
            <a:off x="2928112" y="3864708"/>
            <a:ext cx="9522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>
                <a:solidFill>
                  <a:srgbClr val="00B050"/>
                </a:solidFill>
              </a:rPr>
              <a:t>16/02</a:t>
            </a:r>
          </a:p>
          <a:p>
            <a:pPr algn="ctr"/>
            <a:r>
              <a:rPr lang="en-GB" b="1">
                <a:solidFill>
                  <a:srgbClr val="00B050"/>
                </a:solidFill>
              </a:rPr>
              <a:t>System down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649CE98-5C32-442D-887F-7E8B513DB93D}"/>
              </a:ext>
            </a:extLst>
          </p:cNvPr>
          <p:cNvSpPr txBox="1"/>
          <p:nvPr/>
        </p:nvSpPr>
        <p:spPr>
          <a:xfrm flipH="1">
            <a:off x="4618892" y="3864708"/>
            <a:ext cx="8949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>
                <a:solidFill>
                  <a:srgbClr val="00B050"/>
                </a:solidFill>
              </a:rPr>
              <a:t>21/02</a:t>
            </a:r>
          </a:p>
          <a:p>
            <a:pPr algn="ctr"/>
            <a:r>
              <a:rPr lang="en-GB" b="1">
                <a:solidFill>
                  <a:srgbClr val="00B050"/>
                </a:solidFill>
              </a:rPr>
              <a:t>System back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5939929-A9CD-47CF-9527-4335121196B3}"/>
              </a:ext>
            </a:extLst>
          </p:cNvPr>
          <p:cNvSpPr txBox="1"/>
          <p:nvPr/>
        </p:nvSpPr>
        <p:spPr>
          <a:xfrm flipH="1">
            <a:off x="5563496" y="3864708"/>
            <a:ext cx="8647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>
                <a:solidFill>
                  <a:srgbClr val="00B050"/>
                </a:solidFill>
              </a:rPr>
              <a:t>22/02</a:t>
            </a:r>
          </a:p>
          <a:p>
            <a:pPr algn="ctr"/>
            <a:r>
              <a:rPr lang="en-GB" b="1">
                <a:solidFill>
                  <a:srgbClr val="00B050"/>
                </a:solidFill>
              </a:rPr>
              <a:t>Splash BI back</a:t>
            </a:r>
          </a:p>
        </p:txBody>
      </p:sp>
    </p:spTree>
    <p:extLst>
      <p:ext uri="{BB962C8B-B14F-4D97-AF65-F5344CB8AC3E}">
        <p14:creationId xmlns:p14="http://schemas.microsoft.com/office/powerpoint/2010/main" val="10378814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A307A-9B7B-4010-9E0F-7A874E2A4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Preparation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EAC227-5113-4480-A0A3-CC723A4663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73225"/>
            <a:ext cx="7886700" cy="4351338"/>
          </a:xfrm>
        </p:spPr>
        <p:txBody>
          <a:bodyPr>
            <a:normAutofit/>
          </a:bodyPr>
          <a:lstStyle/>
          <a:p>
            <a:r>
              <a:rPr lang="en-GB"/>
              <a:t>Plan ahead so not inconvenienced by system going down – note the </a:t>
            </a:r>
            <a:r>
              <a:rPr lang="en-GB" u="sng"/>
              <a:t>deadlines</a:t>
            </a:r>
            <a:r>
              <a:rPr lang="en-GB"/>
              <a:t> provided to help you with this.</a:t>
            </a:r>
          </a:p>
          <a:p>
            <a:r>
              <a:rPr lang="en-GB"/>
              <a:t>It is advisable to complete all approvals where possible.</a:t>
            </a:r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94549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A307A-9B7B-4010-9E0F-7A874E2A48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3026"/>
            <a:ext cx="7886700" cy="1325563"/>
          </a:xfrm>
        </p:spPr>
        <p:txBody>
          <a:bodyPr/>
          <a:lstStyle/>
          <a:p>
            <a:r>
              <a:rPr lang="en-GB"/>
              <a:t>Preparation: 1-11 February </a:t>
            </a:r>
          </a:p>
        </p:txBody>
      </p:sp>
      <p:graphicFrame>
        <p:nvGraphicFramePr>
          <p:cNvPr id="4" name="Table 6">
            <a:extLst>
              <a:ext uri="{FF2B5EF4-FFF2-40B4-BE49-F238E27FC236}">
                <a16:creationId xmlns:a16="http://schemas.microsoft.com/office/drawing/2014/main" id="{60EFE098-A39A-47D4-BD8C-52F6C0D2D6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3383438"/>
              </p:ext>
            </p:extLst>
          </p:nvPr>
        </p:nvGraphicFramePr>
        <p:xfrm>
          <a:off x="389342" y="1092677"/>
          <a:ext cx="8383922" cy="486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2469">
                  <a:extLst>
                    <a:ext uri="{9D8B030D-6E8A-4147-A177-3AD203B41FA5}">
                      <a16:colId xmlns:a16="http://schemas.microsoft.com/office/drawing/2014/main" val="2526704528"/>
                    </a:ext>
                  </a:extLst>
                </a:gridCol>
                <a:gridCol w="765599">
                  <a:extLst>
                    <a:ext uri="{9D8B030D-6E8A-4147-A177-3AD203B41FA5}">
                      <a16:colId xmlns:a16="http://schemas.microsoft.com/office/drawing/2014/main" val="2848342579"/>
                    </a:ext>
                  </a:extLst>
                </a:gridCol>
                <a:gridCol w="1093713">
                  <a:extLst>
                    <a:ext uri="{9D8B030D-6E8A-4147-A177-3AD203B41FA5}">
                      <a16:colId xmlns:a16="http://schemas.microsoft.com/office/drawing/2014/main" val="3463625576"/>
                    </a:ext>
                  </a:extLst>
                </a:gridCol>
                <a:gridCol w="5562141">
                  <a:extLst>
                    <a:ext uri="{9D8B030D-6E8A-4147-A177-3AD203B41FA5}">
                      <a16:colId xmlns:a16="http://schemas.microsoft.com/office/drawing/2014/main" val="41210594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/>
                        <a:t>Month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Deadline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Action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2167043"/>
                  </a:ext>
                </a:extLst>
              </a:tr>
              <a:tr h="370840">
                <a:tc rowSpan="8">
                  <a:txBody>
                    <a:bodyPr/>
                    <a:lstStyle/>
                    <a:p>
                      <a:pPr algn="ctr"/>
                      <a:r>
                        <a:rPr lang="en-GB" sz="2400" b="1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February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7</a:t>
                      </a:r>
                      <a:r>
                        <a:rPr lang="en-GB" sz="1600" baseline="30000"/>
                        <a:t>th</a:t>
                      </a:r>
                      <a:endParaRPr lang="en-GB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600"/>
                        <a:t>17:00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/>
                        <a:t>New supplier requests &amp; supplier amendments to be submitted and approved by Departments.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039189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GB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8</a:t>
                      </a:r>
                      <a:r>
                        <a:rPr lang="en-GB" sz="1600" baseline="30000"/>
                        <a:t>th</a:t>
                      </a:r>
                      <a:endParaRPr lang="en-GB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600"/>
                        <a:t>17:00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/>
                        <a:t>Deadline for Payment Request Forms,  advances &amp; manual expense claims.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/>
                        <a:t>Send invoices to be processed by Finance Division, if relevant.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828621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GB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9</a:t>
                      </a:r>
                      <a:r>
                        <a:rPr lang="en-GB" sz="1600" baseline="30000"/>
                        <a:t>th</a:t>
                      </a:r>
                      <a:endParaRPr lang="en-GB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600"/>
                        <a:t>17:00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/>
                        <a:t>Deadline for final approvals of SAP Concur </a:t>
                      </a:r>
                      <a:r>
                        <a:rPr lang="en-GB" sz="1600" err="1"/>
                        <a:t>eExpense</a:t>
                      </a:r>
                      <a:r>
                        <a:rPr lang="en-GB" sz="1600"/>
                        <a:t> claims.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252443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GB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10</a:t>
                      </a:r>
                      <a:r>
                        <a:rPr lang="en-GB" sz="1600" baseline="30000"/>
                        <a:t>th</a:t>
                      </a:r>
                      <a:endParaRPr lang="en-GB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/>
                        <a:t>Begin running any relevant reports.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885465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GB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10</a:t>
                      </a:r>
                      <a:r>
                        <a:rPr lang="en-GB" sz="1600" baseline="30000"/>
                        <a:t>th</a:t>
                      </a:r>
                      <a:endParaRPr lang="en-GB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600"/>
                        <a:t>17:00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/>
                        <a:t>Complete goods receipting.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/>
                        <a:t>Process invoices and clear invoice holds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166531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GB" sz="24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11</a:t>
                      </a:r>
                      <a:r>
                        <a:rPr lang="en-GB" sz="1600" baseline="30000"/>
                        <a:t>th</a:t>
                      </a:r>
                      <a:endParaRPr lang="en-GB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600"/>
                        <a:t>16:00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/>
                        <a:t>Complete raising and approval of majority of  requisitions.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/>
                        <a:t>Complete raising of majority of sales invoices.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634941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GB" sz="24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11</a:t>
                      </a:r>
                      <a:r>
                        <a:rPr lang="en-GB" sz="1600" baseline="30000"/>
                        <a:t>th</a:t>
                      </a:r>
                      <a:endParaRPr lang="en-GB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600"/>
                        <a:t>17:00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/>
                        <a:t>Ensure you have Edge browser installed and have rebooted machine to enable pop-ups (we will provide further instructions on this).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535199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GB" sz="24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r>
                        <a:rPr lang="en-GB" sz="1600">
                          <a:solidFill>
                            <a:srgbClr val="FF0000"/>
                          </a:solidFill>
                        </a:rPr>
                        <a:t>11</a:t>
                      </a:r>
                      <a:r>
                        <a:rPr lang="en-GB" sz="1600" baseline="30000">
                          <a:solidFill>
                            <a:srgbClr val="FF0000"/>
                          </a:solidFill>
                        </a:rPr>
                        <a:t>th</a:t>
                      </a:r>
                      <a:endParaRPr lang="en-GB" sz="160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60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>
                          <a:solidFill>
                            <a:srgbClr val="FF0000"/>
                          </a:solidFill>
                        </a:rPr>
                        <a:t>Final pay run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0936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35820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A307A-9B7B-4010-9E0F-7A874E2A48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3026"/>
            <a:ext cx="7886700" cy="1325563"/>
          </a:xfrm>
        </p:spPr>
        <p:txBody>
          <a:bodyPr/>
          <a:lstStyle/>
          <a:p>
            <a:r>
              <a:rPr lang="en-GB"/>
              <a:t>Preparation: 14-16 February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941A1F8C-BBE1-4FE5-9E40-886B3C8398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9848612"/>
              </p:ext>
            </p:extLst>
          </p:nvPr>
        </p:nvGraphicFramePr>
        <p:xfrm>
          <a:off x="420575" y="1107817"/>
          <a:ext cx="8150447" cy="378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2903">
                  <a:extLst>
                    <a:ext uri="{9D8B030D-6E8A-4147-A177-3AD203B41FA5}">
                      <a16:colId xmlns:a16="http://schemas.microsoft.com/office/drawing/2014/main" val="2526704528"/>
                    </a:ext>
                  </a:extLst>
                </a:gridCol>
                <a:gridCol w="723014">
                  <a:extLst>
                    <a:ext uri="{9D8B030D-6E8A-4147-A177-3AD203B41FA5}">
                      <a16:colId xmlns:a16="http://schemas.microsoft.com/office/drawing/2014/main" val="2848342579"/>
                    </a:ext>
                  </a:extLst>
                </a:gridCol>
                <a:gridCol w="1073888">
                  <a:extLst>
                    <a:ext uri="{9D8B030D-6E8A-4147-A177-3AD203B41FA5}">
                      <a16:colId xmlns:a16="http://schemas.microsoft.com/office/drawing/2014/main" val="3463625576"/>
                    </a:ext>
                  </a:extLst>
                </a:gridCol>
                <a:gridCol w="5410642">
                  <a:extLst>
                    <a:ext uri="{9D8B030D-6E8A-4147-A177-3AD203B41FA5}">
                      <a16:colId xmlns:a16="http://schemas.microsoft.com/office/drawing/2014/main" val="41210594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/>
                        <a:t>Month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Deadline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Action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2167043"/>
                  </a:ext>
                </a:extLst>
              </a:tr>
              <a:tr h="370840">
                <a:tc rowSpan="5">
                  <a:txBody>
                    <a:bodyPr/>
                    <a:lstStyle/>
                    <a:p>
                      <a:pPr algn="ctr"/>
                      <a:r>
                        <a:rPr lang="en-GB" sz="2400" b="1"/>
                        <a:t>February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14</a:t>
                      </a:r>
                      <a:r>
                        <a:rPr lang="en-GB" sz="1600" baseline="30000"/>
                        <a:t>th</a:t>
                      </a:r>
                      <a:endParaRPr lang="en-GB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/>
                        <a:t>Limited requisitions only.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/>
                        <a:t>Receive centrally run reports.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/>
                        <a:t>Continue to run relevant reports.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828621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GB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16</a:t>
                      </a:r>
                      <a:r>
                        <a:rPr lang="en-GB" sz="1600" baseline="30000"/>
                        <a:t>th</a:t>
                      </a:r>
                      <a:endParaRPr lang="en-GB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/>
                        <a:t>Emergency requisitions only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/>
                        <a:t>Emergency sales invoices only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252443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GB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16</a:t>
                      </a:r>
                      <a:r>
                        <a:rPr lang="en-GB" sz="1600" baseline="30000"/>
                        <a:t>th</a:t>
                      </a:r>
                      <a:endParaRPr lang="en-GB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600"/>
                        <a:t>13:30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/>
                        <a:t>All requisitions to be approved (we strongly recommend you do not rely on the 4pm PO generation process).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/>
                        <a:t>Issue purchase orders not automatically sent.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endParaRPr lang="en-GB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885465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GB" sz="24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16</a:t>
                      </a:r>
                      <a:r>
                        <a:rPr lang="en-GB" sz="1600" baseline="30000"/>
                        <a:t>th</a:t>
                      </a:r>
                      <a:endParaRPr lang="en-GB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600"/>
                        <a:t>17:00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/>
                        <a:t>All General Ledger journals to have been closed.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/>
                        <a:t>All relevant reports to have been run.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434582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GB" sz="24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600">
                          <a:solidFill>
                            <a:srgbClr val="FF0000"/>
                          </a:solidFill>
                        </a:rPr>
                        <a:t>16</a:t>
                      </a:r>
                      <a:r>
                        <a:rPr lang="en-GB" sz="1600" baseline="30000">
                          <a:solidFill>
                            <a:srgbClr val="FF0000"/>
                          </a:solidFill>
                        </a:rPr>
                        <a:t>th</a:t>
                      </a:r>
                      <a:endParaRPr lang="en-GB" sz="160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600">
                          <a:solidFill>
                            <a:srgbClr val="FF0000"/>
                          </a:solidFill>
                        </a:rPr>
                        <a:t>17:00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600" b="1" kern="120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System unavailable</a:t>
                      </a:r>
                      <a:endParaRPr lang="en-GB" sz="110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657666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4033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C635C753AAB8548BEBF26DB4F668874" ma:contentTypeVersion="10" ma:contentTypeDescription="Create a new document." ma:contentTypeScope="" ma:versionID="389a832c664bfb615e8130ffde83ee6c">
  <xsd:schema xmlns:xsd="http://www.w3.org/2001/XMLSchema" xmlns:xs="http://www.w3.org/2001/XMLSchema" xmlns:p="http://schemas.microsoft.com/office/2006/metadata/properties" xmlns:ns2="2d72927c-4639-4843-b667-9b8d1f0c6c5c" xmlns:ns3="ef469bc5-e5d7-4e51-af8e-919e379032ca" targetNamespace="http://schemas.microsoft.com/office/2006/metadata/properties" ma:root="true" ma:fieldsID="d87d9474575a6af1de4064022b5e10da" ns2:_="" ns3:_="">
    <xsd:import namespace="2d72927c-4639-4843-b667-9b8d1f0c6c5c"/>
    <xsd:import namespace="ef469bc5-e5d7-4e51-af8e-919e379032c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72927c-4639-4843-b667-9b8d1f0c6c5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469bc5-e5d7-4e51-af8e-919e379032c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528A832-BA9A-4BE1-9942-4319A5719B6C}">
  <ds:schemaRefs>
    <ds:schemaRef ds:uri="2d72927c-4639-4843-b667-9b8d1f0c6c5c"/>
    <ds:schemaRef ds:uri="ef469bc5-e5d7-4e51-af8e-919e379032c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03638514-C93E-47ED-A57E-6A433EC47C4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C88B100-8DE9-4766-B5BF-662EE9BB09B4}">
  <ds:schemaRefs>
    <ds:schemaRef ds:uri="2d72927c-4639-4843-b667-9b8d1f0c6c5c"/>
    <ds:schemaRef ds:uri="http://schemas.openxmlformats.org/package/2006/metadata/core-properties"/>
    <ds:schemaRef ds:uri="http://purl.org/dc/elements/1.1/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purl.org/dc/terms/"/>
    <ds:schemaRef ds:uri="http://www.w3.org/XML/1998/namespace"/>
    <ds:schemaRef ds:uri="http://schemas.microsoft.com/office/infopath/2007/PartnerControls"/>
    <ds:schemaRef ds:uri="ef469bc5-e5d7-4e51-af8e-919e379032c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170</TotalTime>
  <Words>907</Words>
  <Application>Microsoft Office PowerPoint</Application>
  <PresentationFormat>On-screen Show (4:3)</PresentationFormat>
  <Paragraphs>168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PT Serif</vt:lpstr>
      <vt:lpstr>Roboto</vt:lpstr>
      <vt:lpstr>Symbol</vt:lpstr>
      <vt:lpstr>Office Theme</vt:lpstr>
      <vt:lpstr>Oracle Financials Upgrade Finance User Briefing</vt:lpstr>
      <vt:lpstr>Welcome</vt:lpstr>
      <vt:lpstr>Agenda</vt:lpstr>
      <vt:lpstr>Project purpose</vt:lpstr>
      <vt:lpstr>What’s changing</vt:lpstr>
      <vt:lpstr>Timetable at a glance</vt:lpstr>
      <vt:lpstr>Preparation</vt:lpstr>
      <vt:lpstr>Preparation: 1-11 February </vt:lpstr>
      <vt:lpstr>Preparation: 14-16 February</vt:lpstr>
      <vt:lpstr>Actions at go-live</vt:lpstr>
      <vt:lpstr>Further information</vt:lpstr>
      <vt:lpstr>System changes Demonstration:  https://youtu.be/4QMvhKeNuiM </vt:lpstr>
    </vt:vector>
  </TitlesOfParts>
  <Company>University of Oxford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Isabelle Pitt</dc:creator>
  <cp:lastModifiedBy>Lindsey Booth</cp:lastModifiedBy>
  <cp:revision>1</cp:revision>
  <dcterms:created xsi:type="dcterms:W3CDTF">2017-05-16T09:52:05Z</dcterms:created>
  <dcterms:modified xsi:type="dcterms:W3CDTF">2022-02-11T12:29:54Z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0x0101000C635C753AAB8548BEBF26DB4F668874</vt:lpwstr>
  </property>
</Properties>
</file>